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5" r:id="rId2"/>
    <p:sldId id="306" r:id="rId3"/>
    <p:sldId id="307" r:id="rId4"/>
    <p:sldId id="310" r:id="rId5"/>
    <p:sldId id="311" r:id="rId6"/>
    <p:sldId id="313" r:id="rId7"/>
    <p:sldId id="314" r:id="rId8"/>
    <p:sldId id="315" r:id="rId9"/>
    <p:sldId id="316" r:id="rId10"/>
    <p:sldId id="317" r:id="rId11"/>
    <p:sldId id="30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161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7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14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9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00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8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84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5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59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748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8A9CC69-E449-4C71-BAB5-F51DF4D9C3B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C90A2C2-6771-44F7-8CD7-63CD096B110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04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92DCEE0D-6D8C-4D02-AF99-17089447D48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00200" y="2567226"/>
            <a:ext cx="8991600" cy="172354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3100">
                <a:latin typeface="Arial" panose="020B0604020202020204" pitchFamily="34" charset="0"/>
                <a:cs typeface="Arial" panose="020B0604020202020204" pitchFamily="34" charset="0"/>
              </a:rPr>
              <a:t>Метода култивације хуманих лимфоцита и технике трака у бојењу хромозома 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14CD193F-C2B5-426C-B142-A4210FC7684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579219" y="5583044"/>
            <a:ext cx="3995955" cy="653164"/>
          </a:xfrm>
        </p:spPr>
        <p:txBody>
          <a:bodyPr>
            <a:normAutofit/>
          </a:bodyPr>
          <a:lstStyle/>
          <a:p>
            <a:pPr algn="r"/>
            <a:r>
              <a:rPr lang="sr-Cyrl-CS" alt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Вежба 1</a:t>
            </a:r>
            <a:endParaRPr lang="en-US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>
            <a:extLst>
              <a:ext uri="{FF2B5EF4-FFF2-40B4-BE49-F238E27FC236}">
                <a16:creationId xmlns:a16="http://schemas.microsoft.com/office/drawing/2014/main" id="{884CD797-8671-48CC-8B69-CD1735AC5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676400"/>
            <a:ext cx="4752975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5" descr="05">
            <a:extLst>
              <a:ext uri="{FF2B5EF4-FFF2-40B4-BE49-F238E27FC236}">
                <a16:creationId xmlns:a16="http://schemas.microsoft.com/office/drawing/2014/main" id="{C7F82F46-6CF6-48EC-930E-4319E7AD0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4" y="1752601"/>
            <a:ext cx="4427537" cy="418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4940F85-9D64-4658-888C-8BF99BD63B0D}"/>
              </a:ext>
            </a:extLst>
          </p:cNvPr>
          <p:cNvSpPr/>
          <p:nvPr/>
        </p:nvSpPr>
        <p:spPr>
          <a:xfrm>
            <a:off x="1828800" y="457200"/>
            <a:ext cx="33528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Хромозоми бојени обичном бојом (само гимзом)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B9831F-3E9C-4F87-BCED-787548A394E5}"/>
              </a:ext>
            </a:extLst>
          </p:cNvPr>
          <p:cNvSpPr/>
          <p:nvPr/>
        </p:nvSpPr>
        <p:spPr>
          <a:xfrm>
            <a:off x="6553200" y="381000"/>
            <a:ext cx="3505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dirty="0"/>
              <a:t>Хромозоми бојени </a:t>
            </a:r>
            <a:r>
              <a:rPr lang="en-US" dirty="0"/>
              <a:t>G</a:t>
            </a:r>
            <a:r>
              <a:rPr lang="sr-Cyrl-RS" dirty="0"/>
              <a:t> техником трака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2AB42059-9360-43EF-9ECF-A0A1E15332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8213" y="188914"/>
            <a:ext cx="7772400" cy="719137"/>
          </a:xfrm>
        </p:spPr>
        <p:txBody>
          <a:bodyPr>
            <a:normAutofit/>
          </a:bodyPr>
          <a:lstStyle/>
          <a:p>
            <a:r>
              <a:rPr lang="en-US" altLang="en-US" sz="4000">
                <a:latin typeface="Arial" panose="020B0604020202020204" pitchFamily="34" charset="0"/>
              </a:rPr>
              <a:t>Микроскопирање</a:t>
            </a:r>
            <a:endParaRPr lang="en-GB" altLang="en-US" sz="4000">
              <a:latin typeface="Arial" panose="020B0604020202020204" pitchFamily="34" charset="0"/>
            </a:endParaRPr>
          </a:p>
        </p:txBody>
      </p:sp>
      <p:graphicFrame>
        <p:nvGraphicFramePr>
          <p:cNvPr id="49155" name="Object 8">
            <a:extLst>
              <a:ext uri="{FF2B5EF4-FFF2-40B4-BE49-F238E27FC236}">
                <a16:creationId xmlns:a16="http://schemas.microsoft.com/office/drawing/2014/main" id="{D5CE0C56-7510-4BB5-9053-6CCD693D4D47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011461"/>
              </p:ext>
            </p:extLst>
          </p:nvPr>
        </p:nvGraphicFramePr>
        <p:xfrm>
          <a:off x="6094413" y="1220788"/>
          <a:ext cx="4641850" cy="475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868293" imgH="4985366" progId="PaintShopPro">
                  <p:embed/>
                </p:oleObj>
              </mc:Choice>
              <mc:Fallback>
                <p:oleObj r:id="rId2" imgW="4868293" imgH="4985366" progId="PaintShopPro">
                  <p:embed/>
                  <p:pic>
                    <p:nvPicPr>
                      <p:cNvPr id="49155" name="Object 8">
                        <a:extLst>
                          <a:ext uri="{FF2B5EF4-FFF2-40B4-BE49-F238E27FC236}">
                            <a16:creationId xmlns:a16="http://schemas.microsoft.com/office/drawing/2014/main" id="{D5CE0C56-7510-4BB5-9053-6CCD693D4D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4413" y="1220788"/>
                        <a:ext cx="4641850" cy="475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6" name="Rectangle 3">
            <a:extLst>
              <a:ext uri="{FF2B5EF4-FFF2-40B4-BE49-F238E27FC236}">
                <a16:creationId xmlns:a16="http://schemas.microsoft.com/office/drawing/2014/main" id="{D3C9D76D-C099-423F-835F-6582836DF0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85038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Arial" panose="020B0604020202020204" pitchFamily="34" charset="0"/>
            </a:endParaRPr>
          </a:p>
        </p:txBody>
      </p:sp>
      <p:pic>
        <p:nvPicPr>
          <p:cNvPr id="49157" name="Picture 4">
            <a:extLst>
              <a:ext uri="{FF2B5EF4-FFF2-40B4-BE49-F238E27FC236}">
                <a16:creationId xmlns:a16="http://schemas.microsoft.com/office/drawing/2014/main" id="{2DDB3A3C-4813-4AEF-B435-FD4F30B06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481" y="1221190"/>
            <a:ext cx="4097338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49158" name="Text Box 6">
            <a:extLst>
              <a:ext uri="{FF2B5EF4-FFF2-40B4-BE49-F238E27FC236}">
                <a16:creationId xmlns:a16="http://schemas.microsoft.com/office/drawing/2014/main" id="{112A1BB4-FCB5-47A8-BBE3-A39C54F9DB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1199488"/>
            <a:ext cx="183514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Cyrl-RS" altLang="en-US" sz="1400" b="1" dirty="0">
                <a:solidFill>
                  <a:schemeClr val="hlink"/>
                </a:solidFill>
                <a:latin typeface="Arial" panose="020B0604020202020204" pitchFamily="34" charset="0"/>
              </a:rPr>
              <a:t>метафаза</a:t>
            </a:r>
            <a:endParaRPr lang="en-GB" altLang="en-US" sz="14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49159" name="Line 7">
            <a:extLst>
              <a:ext uri="{FF2B5EF4-FFF2-40B4-BE49-F238E27FC236}">
                <a16:creationId xmlns:a16="http://schemas.microsoft.com/office/drawing/2014/main" id="{9440B9A2-EB4D-4930-95EA-067B9488FA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24881" y="1528967"/>
            <a:ext cx="433387" cy="2159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lg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60" name="Text Box 10">
            <a:extLst>
              <a:ext uri="{FF2B5EF4-FFF2-40B4-BE49-F238E27FC236}">
                <a16:creationId xmlns:a16="http://schemas.microsoft.com/office/drawing/2014/main" id="{5EF013DB-2752-4D64-A9D1-5DBE1C923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4265" y="5973763"/>
            <a:ext cx="3240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увећање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61" name="Text Box 11">
            <a:extLst>
              <a:ext uri="{FF2B5EF4-FFF2-40B4-BE49-F238E27FC236}">
                <a16:creationId xmlns:a16="http://schemas.microsoft.com/office/drawing/2014/main" id="{7763EB25-AA1C-4C9B-AF2C-E74FEF3101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6009" y="5666590"/>
            <a:ext cx="420551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увећање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имерзионим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објективом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79F8ABE1-6774-47E4-9533-FDB76B390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8970" y="2386744"/>
            <a:ext cx="5928358" cy="1645920"/>
          </a:xfrm>
          <a:noFill/>
          <a:ln>
            <a:solidFill>
              <a:schemeClr val="tx1"/>
            </a:solidFill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altLang="en-US" sz="2100" b="1" dirty="0" err="1">
                <a:solidFill>
                  <a:schemeClr val="tx1"/>
                </a:solidFill>
              </a:rPr>
              <a:t>Основна</a:t>
            </a:r>
            <a:r>
              <a:rPr lang="en-US" altLang="en-US" sz="2100" b="1" dirty="0">
                <a:solidFill>
                  <a:schemeClr val="tx1"/>
                </a:solidFill>
              </a:rPr>
              <a:t> </a:t>
            </a:r>
            <a:r>
              <a:rPr lang="en-US" altLang="en-US" sz="2100" b="1" dirty="0" err="1">
                <a:solidFill>
                  <a:schemeClr val="tx1"/>
                </a:solidFill>
              </a:rPr>
              <a:t>метода</a:t>
            </a:r>
            <a:r>
              <a:rPr lang="en-US" altLang="en-US" sz="2100" b="1" dirty="0">
                <a:solidFill>
                  <a:schemeClr val="tx1"/>
                </a:solidFill>
              </a:rPr>
              <a:t> у </a:t>
            </a:r>
            <a:r>
              <a:rPr lang="en-US" altLang="en-US" sz="2100" b="1" dirty="0" err="1">
                <a:solidFill>
                  <a:schemeClr val="tx1"/>
                </a:solidFill>
              </a:rPr>
              <a:t>цитогенетици</a:t>
            </a:r>
            <a:r>
              <a:rPr lang="en-US" altLang="en-US" sz="2100" b="1" dirty="0">
                <a:solidFill>
                  <a:schemeClr val="tx1"/>
                </a:solidFill>
              </a:rPr>
              <a:t>:</a:t>
            </a:r>
            <a:br>
              <a:rPr lang="en-US" altLang="en-US" sz="2100" b="1" dirty="0">
                <a:solidFill>
                  <a:schemeClr val="tx1"/>
                </a:solidFill>
              </a:rPr>
            </a:br>
            <a:r>
              <a:rPr lang="en-US" altLang="en-US" sz="2100" b="1" dirty="0" err="1">
                <a:solidFill>
                  <a:schemeClr val="tx1"/>
                </a:solidFill>
              </a:rPr>
              <a:t>култ</a:t>
            </a:r>
            <a:r>
              <a:rPr lang="sr-Cyrl-RS" altLang="en-US" sz="2100" b="1" dirty="0">
                <a:solidFill>
                  <a:schemeClr val="tx1"/>
                </a:solidFill>
              </a:rPr>
              <a:t>ивација</a:t>
            </a:r>
            <a:r>
              <a:rPr lang="en-US" altLang="en-US" sz="2100" b="1" dirty="0">
                <a:solidFill>
                  <a:schemeClr val="tx1"/>
                </a:solidFill>
              </a:rPr>
              <a:t> </a:t>
            </a:r>
            <a:r>
              <a:rPr lang="en-US" altLang="en-US" sz="2100" b="1" dirty="0" err="1">
                <a:solidFill>
                  <a:schemeClr val="tx1"/>
                </a:solidFill>
              </a:rPr>
              <a:t>лимфоцита</a:t>
            </a:r>
            <a:r>
              <a:rPr lang="en-US" altLang="en-US" sz="2100" b="1" dirty="0">
                <a:solidFill>
                  <a:schemeClr val="tx1"/>
                </a:solidFill>
              </a:rPr>
              <a:t> </a:t>
            </a:r>
            <a:r>
              <a:rPr lang="en-US" altLang="en-US" sz="2100" b="1" dirty="0" err="1">
                <a:solidFill>
                  <a:schemeClr val="tx1"/>
                </a:solidFill>
              </a:rPr>
              <a:t>периферне</a:t>
            </a:r>
            <a:r>
              <a:rPr lang="en-US" altLang="en-US" sz="2100" b="1" dirty="0">
                <a:solidFill>
                  <a:schemeClr val="tx1"/>
                </a:solidFill>
              </a:rPr>
              <a:t> </a:t>
            </a:r>
            <a:r>
              <a:rPr lang="en-US" altLang="en-US" sz="2100" b="1" dirty="0" err="1">
                <a:solidFill>
                  <a:schemeClr val="tx1"/>
                </a:solidFill>
              </a:rPr>
              <a:t>крви</a:t>
            </a:r>
            <a:r>
              <a:rPr lang="en-US" altLang="en-US" sz="2100" b="1" dirty="0">
                <a:solidFill>
                  <a:schemeClr val="tx1"/>
                </a:solidFill>
              </a:rPr>
              <a:t>.</a:t>
            </a:r>
            <a:br>
              <a:rPr lang="en-US" altLang="en-US" sz="2100" b="1" dirty="0">
                <a:solidFill>
                  <a:schemeClr val="tx1"/>
                </a:solidFill>
              </a:rPr>
            </a:br>
            <a:endParaRPr lang="en-US" altLang="en-US" sz="2100" b="1" dirty="0">
              <a:solidFill>
                <a:schemeClr val="tx1"/>
              </a:solidFill>
            </a:endParaRP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A95A4D22-3B44-48DE-879B-2E3F94963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8970" y="4352544"/>
            <a:ext cx="5928358" cy="1239894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altLang="en-US" sz="2000" dirty="0" err="1">
                <a:solidFill>
                  <a:schemeClr val="tx1"/>
                </a:solidFill>
              </a:rPr>
              <a:t>Неинвазивна</a:t>
            </a:r>
            <a:r>
              <a:rPr lang="en-US" altLang="en-US" sz="2000" dirty="0">
                <a:solidFill>
                  <a:schemeClr val="tx1"/>
                </a:solidFill>
              </a:rPr>
              <a:t> </a:t>
            </a:r>
            <a:r>
              <a:rPr lang="en-US" altLang="en-US" sz="2000" dirty="0" err="1">
                <a:solidFill>
                  <a:schemeClr val="tx1"/>
                </a:solidFill>
              </a:rPr>
              <a:t>метода</a:t>
            </a:r>
            <a:r>
              <a:rPr lang="en-US" altLang="en-US" sz="2000" dirty="0">
                <a:solidFill>
                  <a:schemeClr val="tx1"/>
                </a:solidFill>
              </a:rPr>
              <a:t> </a:t>
            </a:r>
            <a:r>
              <a:rPr lang="en-US" altLang="en-US" sz="2000" dirty="0" err="1">
                <a:solidFill>
                  <a:schemeClr val="tx1"/>
                </a:solidFill>
              </a:rPr>
              <a:t>узимања</a:t>
            </a:r>
            <a:r>
              <a:rPr lang="en-US" altLang="en-US" sz="2000" dirty="0">
                <a:solidFill>
                  <a:schemeClr val="tx1"/>
                </a:solidFill>
              </a:rPr>
              <a:t> </a:t>
            </a:r>
            <a:r>
              <a:rPr lang="en-US" altLang="en-US" sz="2000" dirty="0" err="1">
                <a:solidFill>
                  <a:schemeClr val="tx1"/>
                </a:solidFill>
              </a:rPr>
              <a:t>узорка</a:t>
            </a:r>
            <a:r>
              <a:rPr lang="en-US" altLang="en-US" sz="2000" dirty="0">
                <a:solidFill>
                  <a:schemeClr val="tx1"/>
                </a:solidFill>
              </a:rPr>
              <a:t> </a:t>
            </a:r>
            <a:r>
              <a:rPr lang="en-US" altLang="en-US" sz="2000" dirty="0" err="1">
                <a:solidFill>
                  <a:schemeClr val="tx1"/>
                </a:solidFill>
              </a:rPr>
              <a:t>ћелија</a:t>
            </a:r>
            <a:r>
              <a:rPr lang="en-US" altLang="en-US" sz="2000" dirty="0">
                <a:solidFill>
                  <a:schemeClr val="tx1"/>
                </a:solidFill>
              </a:rPr>
              <a:t> </a:t>
            </a:r>
            <a:r>
              <a:rPr lang="en-US" altLang="en-US" sz="2000" dirty="0" err="1">
                <a:solidFill>
                  <a:schemeClr val="tx1"/>
                </a:solidFill>
              </a:rPr>
              <a:t>за</a:t>
            </a:r>
            <a:r>
              <a:rPr lang="en-US" altLang="en-US" sz="2000" dirty="0">
                <a:solidFill>
                  <a:schemeClr val="tx1"/>
                </a:solidFill>
              </a:rPr>
              <a:t> </a:t>
            </a:r>
            <a:r>
              <a:rPr lang="en-US" altLang="en-US" sz="2000" dirty="0" err="1">
                <a:solidFill>
                  <a:schemeClr val="tx1"/>
                </a:solidFill>
              </a:rPr>
              <a:t>анализу</a:t>
            </a:r>
            <a:r>
              <a:rPr lang="en-US" altLang="en-US" sz="2000" dirty="0">
                <a:solidFill>
                  <a:schemeClr val="tx1"/>
                </a:solidFill>
              </a:rPr>
              <a:t> </a:t>
            </a:r>
            <a:r>
              <a:rPr lang="en-US" altLang="en-US" sz="2000" dirty="0" err="1">
                <a:solidFill>
                  <a:schemeClr val="tx1"/>
                </a:solidFill>
              </a:rPr>
              <a:t>хромозома</a:t>
            </a:r>
            <a:r>
              <a:rPr lang="en-US" altLang="en-US" dirty="0">
                <a:solidFill>
                  <a:schemeClr val="tx1"/>
                </a:solidFill>
              </a:rPr>
              <a:t>.</a:t>
            </a:r>
            <a:endParaRPr lang="sr-Cyrl-RS" altLang="en-US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sr-Cyrl-RS" altLang="en-US" sz="2000" dirty="0">
                <a:solidFill>
                  <a:schemeClr val="tx1"/>
                </a:solidFill>
              </a:rPr>
              <a:t>Пунктира се крв из кубиталне вене</a:t>
            </a:r>
            <a:r>
              <a:rPr lang="sr-Cyrl-RS" altLang="en-US" dirty="0">
                <a:solidFill>
                  <a:schemeClr val="tx1"/>
                </a:solidFill>
              </a:rPr>
              <a:t>, </a:t>
            </a:r>
            <a:r>
              <a:rPr lang="sr-Cyrl-RS" altLang="en-US" sz="2000" dirty="0">
                <a:solidFill>
                  <a:schemeClr val="tx1"/>
                </a:solidFill>
              </a:rPr>
              <a:t> 2 </a:t>
            </a:r>
            <a:r>
              <a:rPr lang="en-US" altLang="en-US" dirty="0">
                <a:solidFill>
                  <a:schemeClr val="tx1"/>
                </a:solidFill>
              </a:rPr>
              <a:t>ml</a:t>
            </a:r>
            <a:r>
              <a:rPr lang="sr-Cyrl-RS" altLang="en-US" sz="2000" dirty="0">
                <a:solidFill>
                  <a:schemeClr val="tx1"/>
                </a:solidFill>
              </a:rPr>
              <a:t> у шприцу са 0,5 </a:t>
            </a:r>
            <a:r>
              <a:rPr lang="en-US" altLang="en-US" sz="2000" dirty="0">
                <a:solidFill>
                  <a:schemeClr val="tx1"/>
                </a:solidFill>
              </a:rPr>
              <a:t>ml</a:t>
            </a:r>
            <a:r>
              <a:rPr lang="sr-Cyrl-RS" altLang="en-US" sz="2000" dirty="0">
                <a:solidFill>
                  <a:schemeClr val="tx1"/>
                </a:solidFill>
              </a:rPr>
              <a:t> хепарина.</a:t>
            </a:r>
            <a:endParaRPr lang="en-US" altLang="en-US" sz="2000" dirty="0">
              <a:solidFill>
                <a:schemeClr val="tx1"/>
              </a:solidFill>
            </a:endParaRPr>
          </a:p>
        </p:txBody>
      </p:sp>
      <p:pic>
        <p:nvPicPr>
          <p:cNvPr id="38916" name="Picture 6" descr="lab_1">
            <a:extLst>
              <a:ext uri="{FF2B5EF4-FFF2-40B4-BE49-F238E27FC236}">
                <a16:creationId xmlns:a16="http://schemas.microsoft.com/office/drawing/2014/main" id="{ED0833F7-1609-4F6C-BB2D-7D18A6AFA4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896"/>
          <a:stretch/>
        </p:blipFill>
        <p:spPr bwMode="auto">
          <a:xfrm>
            <a:off x="-2" y="-7629"/>
            <a:ext cx="4635437" cy="341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7" name="Picture 2" descr="C:\Users\Darko\Pictures\micro_lab.jpg">
            <a:extLst>
              <a:ext uri="{FF2B5EF4-FFF2-40B4-BE49-F238E27FC236}">
                <a16:creationId xmlns:a16="http://schemas.microsoft.com/office/drawing/2014/main" id="{77A99600-0415-436D-A032-2D29C4A5C5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" r="8368" b="-1"/>
          <a:stretch/>
        </p:blipFill>
        <p:spPr bwMode="auto">
          <a:xfrm>
            <a:off x="20" y="3447288"/>
            <a:ext cx="4635417" cy="341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18B07E72-B89A-4120-AB48-7CBCB70F7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68361" y="0"/>
            <a:ext cx="9399639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Cyrl-CS" altLang="en-US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Култивација лимфоцита периферне крви</a:t>
            </a:r>
            <a:endParaRPr lang="en-US" altLang="en-US" sz="3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B2BE367C-7EE2-404D-801B-69FDC6E1A7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4619" y="992079"/>
            <a:ext cx="6370468" cy="57150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Пуна хепариниз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на крв (0,5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 се засејава у 5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комплетног </a:t>
            </a:r>
            <a:r>
              <a:rPr lang="sr-Cyrl-CS" altLang="en-U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медијума за култивацију лимфоцита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RPMI, </a:t>
            </a:r>
            <a:r>
              <a:rPr lang="en-US" alt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fetal calf 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серум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3% </a:t>
            </a:r>
            <a:r>
              <a:rPr lang="sr-Cyrl-CS" altLang="en-U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фитохемаглутинин (</a:t>
            </a:r>
            <a:r>
              <a:rPr lang="en-US" altLang="en-U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</a:t>
            </a:r>
            <a:r>
              <a:rPr lang="sr-Cyrl-CS" altLang="en-U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en-U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митоген.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Културе расту у термостату 72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на 37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º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С.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69. сата додаје се  цитостатик – инхибитор деобног вретена  и инкубација се наставља до истека 72. сата (</a:t>
            </a:r>
            <a:r>
              <a:rPr lang="sr-Cyrl-CS" altLang="en-U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винбластин, винкристин, колхицин, колцемид...).</a:t>
            </a:r>
            <a:endParaRPr lang="sr-Cyrl-C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Културе се ц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ентрифугирају.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Талог ћелија  се третира хипотоничним раствором (0.075М 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KCl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Cyrl-C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Фиксација ћелија се врши фиксативом  (метанол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глац. </a:t>
            </a: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sr-Cyrl-C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ирћетна киселина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= 3:1</a:t>
            </a: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Cyrl-C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Ћелијск</a:t>
            </a: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суспензиј</a:t>
            </a: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а се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разли</a:t>
            </a: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чисте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охлађене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предметне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плочице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репарат</a:t>
            </a: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и се суше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пламену</a:t>
            </a:r>
            <a:r>
              <a:rPr lang="sr-Cyrl-R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а затим након 5-6 дана сушења на ваздуху се боје.</a:t>
            </a:r>
            <a:endParaRPr lang="en-U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CA2695-80E2-4253-A08A-2E1B931F6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528" y="1206253"/>
            <a:ext cx="4740676" cy="52866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>
            <a:extLst>
              <a:ext uri="{FF2B5EF4-FFF2-40B4-BE49-F238E27FC236}">
                <a16:creationId xmlns:a16="http://schemas.microsoft.com/office/drawing/2014/main" id="{A502B46B-1524-4F84-9DE9-1D7DE6E7C52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81200" y="838200"/>
            <a:ext cx="8316912" cy="2087562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>
              <a:defRPr/>
            </a:pPr>
            <a:r>
              <a:rPr lang="sr-Cyrl-C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Разликујемо 4 основне технике трака за бојење хромозомских препарата</a:t>
            </a:r>
            <a:r>
              <a:rPr lang="sr-Cyrl-CS" sz="3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sr-Cyrl-C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sr-Cyrl-C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87" name="Rectangle 5">
            <a:extLst>
              <a:ext uri="{FF2B5EF4-FFF2-40B4-BE49-F238E27FC236}">
                <a16:creationId xmlns:a16="http://schemas.microsoft.com/office/drawing/2014/main" id="{46CF5B4E-33F1-4E96-B4E4-BCA7F9CB2C8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47392" y="2458915"/>
            <a:ext cx="4214812" cy="2566987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n"/>
            </a:pPr>
            <a:r>
              <a:rPr lang="sr-Cyrl-C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Cyrl-C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>
              <a:buFont typeface="Wingdings" panose="05000000000000000000" pitchFamily="2" charset="2"/>
              <a:buChar char="n"/>
            </a:pPr>
            <a:r>
              <a:rPr lang="sr-Cyrl-C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 </a:t>
            </a:r>
            <a:endParaRPr lang="sr-Cyrl-CS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Wingdings" panose="05000000000000000000" pitchFamily="2" charset="2"/>
              <a:buChar char="n"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  <a:endParaRPr lang="sr-Cyrl-CS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Wingdings" panose="05000000000000000000" pitchFamily="2" charset="2"/>
              <a:buChar char="n"/>
            </a:pPr>
            <a:r>
              <a:rPr lang="sr-Cyrl-C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AFA3C690-494B-4AD8-8108-1FA8219983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30532" y="174594"/>
            <a:ext cx="8229600" cy="1143000"/>
          </a:xfrm>
        </p:spPr>
        <p:txBody>
          <a:bodyPr/>
          <a:lstStyle/>
          <a:p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Cyrl-C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техника </a:t>
            </a: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F3999748-2A80-4037-B32F-A3C2D1157D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95526" y="1765177"/>
            <a:ext cx="4710113" cy="436929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CS" altLang="en-US" dirty="0">
                <a:latin typeface="Times New Roman" panose="02020603050405020304" pitchFamily="18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Најпримењенија.</a:t>
            </a:r>
          </a:p>
          <a:p>
            <a:pPr>
              <a:lnSpc>
                <a:spcPct val="90000"/>
              </a:lnSpc>
            </a:pP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Омогућава брзу и прецизну идентификацију сваког хромозома посебно.</a:t>
            </a:r>
          </a:p>
          <a:p>
            <a:pPr>
              <a:lnSpc>
                <a:spcPct val="90000"/>
              </a:lnSpc>
            </a:pP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Трипсин + гимза (нефлуоресцентна боја)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	Хромозоми су попречно испругани целом дужином: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Cyrl-CS" alt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тамне пруге – региони хетерохроматина.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светле пруге – региони еухроматина.</a:t>
            </a:r>
          </a:p>
          <a:p>
            <a:pPr>
              <a:lnSpc>
                <a:spcPct val="90000"/>
              </a:lnSpc>
            </a:pPr>
            <a:endParaRPr lang="en-US" altLang="en-US" dirty="0">
              <a:latin typeface="Times New Roman" panose="02020603050405020304" pitchFamily="18" charset="0"/>
            </a:endParaRPr>
          </a:p>
        </p:txBody>
      </p:sp>
      <p:pic>
        <p:nvPicPr>
          <p:cNvPr id="43012" name="Picture 5">
            <a:extLst>
              <a:ext uri="{FF2B5EF4-FFF2-40B4-BE49-F238E27FC236}">
                <a16:creationId xmlns:a16="http://schemas.microsoft.com/office/drawing/2014/main" id="{48A12CC4-DD26-416D-A1B2-8400F3E4B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68" y="1861352"/>
            <a:ext cx="4310062" cy="402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5ED45D51-6E97-47C7-A43C-CE53F84D35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75794" y="454079"/>
            <a:ext cx="8229600" cy="1143001"/>
          </a:xfrm>
        </p:spPr>
        <p:txBody>
          <a:bodyPr/>
          <a:lstStyle/>
          <a:p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sr-Cyrl-C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техника </a:t>
            </a: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0EF52BD1-3900-4BC5-B706-35A3688D93B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0515" y="2170590"/>
            <a:ext cx="4713288" cy="4052657"/>
          </a:xfrm>
        </p:spPr>
        <p:txBody>
          <a:bodyPr>
            <a:normAutofit/>
          </a:bodyPr>
          <a:lstStyle/>
          <a:p>
            <a:r>
              <a:rPr lang="sr-Cyrl-CS" altLang="en-US" dirty="0">
                <a:latin typeface="Times New Roman" panose="02020603050405020304" pitchFamily="18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Техника флуоресценције.</a:t>
            </a:r>
          </a:p>
          <a:p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Заснива се на примени флуоресцентне боје (квинакрин-хлорид).</a:t>
            </a:r>
          </a:p>
          <a:p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Хромозоми су поречно испругани: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Cyrl-CS" alt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тамне пруге – региони еухроматина.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светле (флуоресцентне) пруге – региони хетерохроматина.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R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Омогућава прецизно разликовање сваког хромозома посебно.</a:t>
            </a:r>
            <a:endParaRPr lang="sr-Cyrl-CS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036" name="Picture 4">
            <a:extLst>
              <a:ext uri="{FF2B5EF4-FFF2-40B4-BE49-F238E27FC236}">
                <a16:creationId xmlns:a16="http://schemas.microsoft.com/office/drawing/2014/main" id="{4D6BE0C9-A76D-4A12-A524-E9C8CF275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273" y="2234953"/>
            <a:ext cx="4257675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6BD584F5-5CE9-4B03-AAF9-B91523CBFF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3722" y="461639"/>
            <a:ext cx="8229600" cy="1143000"/>
          </a:xfrm>
        </p:spPr>
        <p:txBody>
          <a:bodyPr/>
          <a:lstStyle/>
          <a:p>
            <a:r>
              <a:rPr lang="en-U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sr-Cyrl-R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техника </a:t>
            </a: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CA078754-ADAD-4444-85E6-5B23630F7AE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36324" y="2199443"/>
            <a:ext cx="5094091" cy="3741938"/>
          </a:xfrm>
        </p:spPr>
        <p:txBody>
          <a:bodyPr>
            <a:normAutofit/>
          </a:bodyPr>
          <a:lstStyle/>
          <a:p>
            <a:r>
              <a:rPr lang="sr-Cyrl-CS" altLang="en-US" dirty="0">
                <a:latin typeface="Times New Roman" panose="02020603050405020304" pitchFamily="18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Заснива се на излагању хромозома температурном третману, а затим се примењује нефлуоресцентна боја.</a:t>
            </a:r>
          </a:p>
          <a:p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Хромозоми су поречно испругани, али обратно од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 технике трака:</a:t>
            </a: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Cyrl-CS" alt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тамне пруге – региони еухроматина.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светле пруге – региони хетерохроматина.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Омогућава прецизну идентификацију сваког хромозома посебно.</a:t>
            </a:r>
            <a:endParaRPr lang="en-US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060" name="Picture 4">
            <a:extLst>
              <a:ext uri="{FF2B5EF4-FFF2-40B4-BE49-F238E27FC236}">
                <a16:creationId xmlns:a16="http://schemas.microsoft.com/office/drawing/2014/main" id="{731953D0-344F-4C62-8B23-C23967A9A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197" y="2106318"/>
            <a:ext cx="448627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968BEF9C-C505-4EA0-94B5-B56D93B0B3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24100" y="437225"/>
            <a:ext cx="7543800" cy="1219200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техника</a:t>
            </a: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0C523879-17BA-4AFE-AD2C-8B71A455ACA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364433" y="2252710"/>
            <a:ext cx="4862513" cy="3795204"/>
          </a:xfrm>
        </p:spPr>
        <p:txBody>
          <a:bodyPr>
            <a:normAutofit/>
          </a:bodyPr>
          <a:lstStyle/>
          <a:p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Користи се за: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	-  </a:t>
            </a:r>
            <a:r>
              <a:rPr lang="sr-Cyrl-CS" alt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бојење центромерног хетерохроматина,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	-  бојење хетерохроматина секундарних констрикција,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	- у анализи мејотичких хромозома.</a:t>
            </a:r>
          </a:p>
          <a:p>
            <a:pPr>
              <a:buFont typeface="Wingdings" panose="05000000000000000000" pitchFamily="2" charset="2"/>
              <a:buNone/>
            </a:pP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Не омогућава прецизну идентификацију сваког хромозома посебно.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084" name="Picture 4">
            <a:extLst>
              <a:ext uri="{FF2B5EF4-FFF2-40B4-BE49-F238E27FC236}">
                <a16:creationId xmlns:a16="http://schemas.microsoft.com/office/drawing/2014/main" id="{CD2C5667-A1B3-49A9-B9CB-7C9E87BEC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581" y="2327060"/>
            <a:ext cx="4343400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E3C93EA-2AD8-4E7F-8B78-DC479B984860}"/>
              </a:ext>
            </a:extLst>
          </p:cNvPr>
          <p:cNvSpPr/>
          <p:nvPr/>
        </p:nvSpPr>
        <p:spPr>
          <a:xfrm>
            <a:off x="7265634" y="2762435"/>
            <a:ext cx="1066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">
            <a:extLst>
              <a:ext uri="{FF2B5EF4-FFF2-40B4-BE49-F238E27FC236}">
                <a16:creationId xmlns:a16="http://schemas.microsoft.com/office/drawing/2014/main" id="{B8A40313-4915-436D-ABB7-A076FECC6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023" y="838200"/>
            <a:ext cx="5897563" cy="560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6F287BB-2179-4C27-B897-351E5EC45D8B}"/>
              </a:ext>
            </a:extLst>
          </p:cNvPr>
          <p:cNvSpPr/>
          <p:nvPr/>
        </p:nvSpPr>
        <p:spPr>
          <a:xfrm>
            <a:off x="2635250" y="152400"/>
            <a:ext cx="7315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Упоредни преглед хромозома бојених </a:t>
            </a:r>
            <a:r>
              <a:rPr 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G, Q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 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sr-Cyrl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техником трака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</TotalTime>
  <Words>432</Words>
  <Application>Microsoft Office PowerPoint</Application>
  <PresentationFormat>Widescreen</PresentationFormat>
  <Paragraphs>54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Retrospect</vt:lpstr>
      <vt:lpstr>PaintShopPro</vt:lpstr>
      <vt:lpstr>Метода култивације хуманих лимфоцита и технике трака у бојењу хромозома </vt:lpstr>
      <vt:lpstr>Основна метода у цитогенетици: култивација лимфоцита периферне крви. </vt:lpstr>
      <vt:lpstr>  Култивација лимфоцита периферне крви</vt:lpstr>
      <vt:lpstr>Разликујемо 4 основне технике трака за бојење хромозомских препарата:  </vt:lpstr>
      <vt:lpstr>G техника </vt:lpstr>
      <vt:lpstr>Q техника </vt:lpstr>
      <vt:lpstr>R техника </vt:lpstr>
      <vt:lpstr>С техника</vt:lpstr>
      <vt:lpstr>PowerPoint Presentation</vt:lpstr>
      <vt:lpstr>PowerPoint Presentation</vt:lpstr>
      <vt:lpstr>Микроскопирање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Метода култивације хуманих лимфоцита и технике трака у бојењу хромозома </dc:title>
  <dc:creator>Olivera Milošević-Đorđević</dc:creator>
  <cp:lastModifiedBy>Olivera Milošević-Đorđević</cp:lastModifiedBy>
  <cp:revision>16</cp:revision>
  <dcterms:created xsi:type="dcterms:W3CDTF">2021-01-14T11:37:09Z</dcterms:created>
  <dcterms:modified xsi:type="dcterms:W3CDTF">2023-01-31T19:22:41Z</dcterms:modified>
</cp:coreProperties>
</file>